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3" roundtripDataSignature="AMtx7mgUQszU8Febes6Nw6EWlmwBQDs3u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Raleway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7.xml"/><Relationship Id="rId33" Type="http://customschemas.google.com/relationships/presentationmetadata" Target="metadata"/><Relationship Id="rId10" Type="http://schemas.openxmlformats.org/officeDocument/2006/relationships/slide" Target="slides/slide6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" name="Google Shape;39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419fe9a95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419fe9a95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" name="Google Shape;11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" name="Google Shape;12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6" name="Google Shape;13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5" name="Google Shape;15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" name="Google Shape;4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" name="Google Shape;16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7" name="Google Shape;167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" name="Google Shape;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" name="Google Shape;5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7" name="Google Shape;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" name="Google Shape;9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ítulo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8"/>
          <p:cNvSpPr txBox="1"/>
          <p:nvPr>
            <p:ph type="title"/>
          </p:nvPr>
        </p:nvSpPr>
        <p:spPr>
          <a:xfrm>
            <a:off x="1115550" y="2042700"/>
            <a:ext cx="69129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Font typeface="Raleway"/>
              <a:buNone/>
              <a:defRPr b="1" sz="48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9"/>
          <p:cNvSpPr txBox="1"/>
          <p:nvPr>
            <p:ph type="title"/>
          </p:nvPr>
        </p:nvSpPr>
        <p:spPr>
          <a:xfrm>
            <a:off x="265500" y="831275"/>
            <a:ext cx="4045200" cy="188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6" name="Google Shape;16;p2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Raleway"/>
              <a:buNone/>
              <a:defRPr sz="21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7" name="Google Shape;17;p2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●"/>
              <a:defRPr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aleway"/>
              <a:buChar char="○"/>
              <a:defRPr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aleway"/>
              <a:buChar char="■"/>
              <a:defRPr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" name="Google Shape;18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-título">
  <p:cSld name="MAIN_POI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0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Raleway"/>
              <a:buNone/>
              <a:defRPr b="1" sz="36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1" name="Google Shape;2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Em branc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o Simples">
  <p:cSld name="MAIN_POINT_1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2"/>
          <p:cNvSpPr txBox="1"/>
          <p:nvPr>
            <p:ph type="title"/>
          </p:nvPr>
        </p:nvSpPr>
        <p:spPr>
          <a:xfrm>
            <a:off x="490250" y="450150"/>
            <a:ext cx="80946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" name="Google Shape;2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3"/>
          <p:cNvSpPr txBox="1"/>
          <p:nvPr>
            <p:ph idx="1" type="body"/>
          </p:nvPr>
        </p:nvSpPr>
        <p:spPr>
          <a:xfrm>
            <a:off x="1587700" y="4451725"/>
            <a:ext cx="5621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aleway"/>
              <a:buNone/>
              <a:defRPr b="1">
                <a:latin typeface="Raleway"/>
                <a:ea typeface="Raleway"/>
                <a:cs typeface="Raleway"/>
                <a:sym typeface="Raleway"/>
              </a:defRPr>
            </a:lvl1pPr>
          </a:lstStyle>
          <a:p/>
        </p:txBody>
      </p:sp>
      <p:sp>
        <p:nvSpPr>
          <p:cNvPr id="29" name="Google Shape;29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34"/>
          <p:cNvSpPr txBox="1"/>
          <p:nvPr>
            <p:ph hasCustomPrompt="1" type="title"/>
          </p:nvPr>
        </p:nvSpPr>
        <p:spPr>
          <a:xfrm>
            <a:off x="311700" y="1716900"/>
            <a:ext cx="8520600" cy="170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Font typeface="Raleway"/>
              <a:buNone/>
              <a:defRPr b="1" sz="12000">
                <a:latin typeface="Raleway"/>
                <a:ea typeface="Raleway"/>
                <a:cs typeface="Raleway"/>
                <a:sym typeface="Ralew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2" name="Google Shape;3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1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5" name="Google Shape;35;p3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6" name="Google Shape;36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10" Type="http://schemas.openxmlformats.org/officeDocument/2006/relationships/theme" Target="../theme/theme2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9" name="Google Shape;9;p2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developer.marvel.com/docs" TargetMode="External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thesportsdb.com/api.php" TargetMode="External"/><Relationship Id="rId4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hyperlink" Target="https://trello.com/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marvelapp.com/" TargetMode="External"/><Relationship Id="rId4" Type="http://schemas.openxmlformats.org/officeDocument/2006/relationships/image" Target="../media/image1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gif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0.gif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evelopers.themoviedb.org/3/movies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api.nasa.gov/" TargetMode="Externa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"/>
          <p:cNvSpPr txBox="1"/>
          <p:nvPr>
            <p:ph type="title"/>
          </p:nvPr>
        </p:nvSpPr>
        <p:spPr>
          <a:xfrm>
            <a:off x="525900" y="1863125"/>
            <a:ext cx="8170500" cy="105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3000"/>
              <a:t>Aula 17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pt-BR" sz="4000"/>
              <a:t>Projeto Integrador (Apresentação, Trello e MarvelApp) e Sprint 0</a:t>
            </a:r>
            <a:endParaRPr sz="4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2"/>
          <p:cNvSpPr txBox="1"/>
          <p:nvPr/>
        </p:nvSpPr>
        <p:spPr>
          <a:xfrm>
            <a:off x="392275" y="1388950"/>
            <a:ext cx="6416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MARVEL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https://developer.marvel.com/docs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2" name="Google Shape;10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35500" y="1680775"/>
            <a:ext cx="3848400" cy="153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19fe9a954_0_8"/>
          <p:cNvSpPr txBox="1"/>
          <p:nvPr/>
        </p:nvSpPr>
        <p:spPr>
          <a:xfrm>
            <a:off x="140950" y="1405500"/>
            <a:ext cx="6416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TheSportsDB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https://www.thesportsdb.com/api.php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08" name="Google Shape;108;g419fe9a954_0_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2725" y="1209700"/>
            <a:ext cx="4277125" cy="215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4"/>
          <p:cNvSpPr txBox="1"/>
          <p:nvPr/>
        </p:nvSpPr>
        <p:spPr>
          <a:xfrm>
            <a:off x="319800" y="369250"/>
            <a:ext cx="807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Requisitos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4" name="Google Shape;114;p14"/>
          <p:cNvSpPr txBox="1"/>
          <p:nvPr/>
        </p:nvSpPr>
        <p:spPr>
          <a:xfrm>
            <a:off x="348000" y="1125050"/>
            <a:ext cx="8448000" cy="33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Navegação;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Compartilhamento em redes sociais;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Modo offline;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Seguir os padrões de arquitetura;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Conteúdo dinâmico. Informações atualizáveis a partir do serviço web;</a:t>
            </a:r>
            <a:br>
              <a:rPr b="0" i="0" lang="pt-BR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Login com redes sociais;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Favoritos.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/>
          <p:nvPr/>
        </p:nvSpPr>
        <p:spPr>
          <a:xfrm>
            <a:off x="319800" y="369250"/>
            <a:ext cx="807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Extras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6300" y="1715100"/>
            <a:ext cx="7928400" cy="171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Notificações por push.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Layout para tablets</a:t>
            </a:r>
            <a:b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Raleway"/>
              <a:buChar char="●"/>
            </a:pPr>
            <a:r>
              <a:rPr b="0" i="0" lang="pt-BR" sz="15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Outras funcionalidades propostas pelo próprio grupo e aceitas pelo Product Owner.</a:t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450175" y="-123700"/>
            <a:ext cx="10594175" cy="52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6"/>
          <p:cNvSpPr txBox="1"/>
          <p:nvPr/>
        </p:nvSpPr>
        <p:spPr>
          <a:xfrm>
            <a:off x="534175" y="555575"/>
            <a:ext cx="74553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Algumas ferramentas...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6800" y="2774029"/>
            <a:ext cx="4970399" cy="1527611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7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Trello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33100" y="1252550"/>
            <a:ext cx="4970400" cy="13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Aplicativo de gerenciamento de projeto</a:t>
            </a:r>
            <a:b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Site: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4"/>
              </a:rPr>
              <a:t>https://trello.com/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Trello - Exemplo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21475" y="1022600"/>
            <a:ext cx="6680598" cy="363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Trello - Dicas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938450"/>
            <a:ext cx="8839200" cy="3513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MarvelApp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1" name="Google Shape;151;p20"/>
          <p:cNvSpPr txBox="1"/>
          <p:nvPr/>
        </p:nvSpPr>
        <p:spPr>
          <a:xfrm>
            <a:off x="333100" y="1382850"/>
            <a:ext cx="4970400" cy="21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Uma plataforma de design colaborativo para desenvolver wireframe, protótipo, design on-line e criar especificações de projetos.</a:t>
            </a:r>
            <a:b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429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aleway"/>
              <a:buChar char="●"/>
            </a:pPr>
            <a:r>
              <a:rPr b="0" i="0" lang="pt-BR" sz="1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Site: </a:t>
            </a:r>
            <a:r>
              <a:rPr b="0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https://marvelapp.com/</a:t>
            </a:r>
            <a:b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br>
              <a:rPr b="0" i="0" lang="pt-B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" name="Google Shape;15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38775" y="1382850"/>
            <a:ext cx="2890675" cy="28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MarvelApp - Exemplo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58" name="Google Shape;15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8650" y="921800"/>
            <a:ext cx="5632127" cy="385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"/>
          <p:cNvSpPr/>
          <p:nvPr/>
        </p:nvSpPr>
        <p:spPr>
          <a:xfrm>
            <a:off x="-205225" y="0"/>
            <a:ext cx="8350200" cy="5143500"/>
          </a:xfrm>
          <a:prstGeom prst="rect">
            <a:avLst/>
          </a:prstGeom>
          <a:solidFill>
            <a:srgbClr val="B1C0C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" name="Google Shape;4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7150" y="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2"/>
          <p:cNvSpPr txBox="1"/>
          <p:nvPr/>
        </p:nvSpPr>
        <p:spPr>
          <a:xfrm>
            <a:off x="903600" y="2143800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Projeto Integrador</a:t>
            </a:r>
            <a:endParaRPr b="1" i="0" sz="3000" u="none" cap="none" strike="noStrike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/>
          <p:nvPr/>
        </p:nvSpPr>
        <p:spPr>
          <a:xfrm>
            <a:off x="333100" y="293150"/>
            <a:ext cx="73341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Ferramentas - MarvelApp - Exemplo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64" name="Google Shape;16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0775" y="1022600"/>
            <a:ext cx="6013975" cy="34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3"/>
          <p:cNvSpPr/>
          <p:nvPr/>
        </p:nvSpPr>
        <p:spPr>
          <a:xfrm>
            <a:off x="0" y="-30525"/>
            <a:ext cx="9737400" cy="5265600"/>
          </a:xfrm>
          <a:prstGeom prst="rect">
            <a:avLst/>
          </a:prstGeom>
          <a:solidFill>
            <a:srgbClr val="6BD5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0" name="Google Shape;170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6625" y="259475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3"/>
          <p:cNvSpPr txBox="1"/>
          <p:nvPr/>
        </p:nvSpPr>
        <p:spPr>
          <a:xfrm>
            <a:off x="442650" y="686850"/>
            <a:ext cx="7338300" cy="8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Criação dos grupos do PI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/>
          <p:nvPr/>
        </p:nvSpPr>
        <p:spPr>
          <a:xfrm>
            <a:off x="0" y="0"/>
            <a:ext cx="9196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69400" y="425950"/>
            <a:ext cx="6858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271950" y="361825"/>
            <a:ext cx="8299800" cy="7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Separação dos temas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/>
        </p:nvSpPr>
        <p:spPr>
          <a:xfrm>
            <a:off x="397625" y="538725"/>
            <a:ext cx="73368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Sprint 0 - Protótipo do APP 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84" name="Google Shape;184;p25"/>
          <p:cNvSpPr txBox="1"/>
          <p:nvPr/>
        </p:nvSpPr>
        <p:spPr>
          <a:xfrm>
            <a:off x="487425" y="1513550"/>
            <a:ext cx="81963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Desenvolver o protótipo de todo o aplicativo no MarvelApp;</a:t>
            </a:r>
            <a:b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Raleway"/>
              <a:buChar char="●"/>
            </a:pPr>
            <a:r>
              <a:rPr b="0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Data de entrega: </a:t>
            </a: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02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</a:t>
            </a: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04</a:t>
            </a: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/20</a:t>
            </a:r>
            <a:r>
              <a:rPr b="1" lang="pt-BR" sz="2400">
                <a:latin typeface="Raleway"/>
                <a:ea typeface="Raleway"/>
                <a:cs typeface="Raleway"/>
                <a:sym typeface="Raleway"/>
              </a:rPr>
              <a:t>20</a:t>
            </a:r>
            <a:endParaRPr b="0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6"/>
          <p:cNvSpPr/>
          <p:nvPr/>
        </p:nvSpPr>
        <p:spPr>
          <a:xfrm>
            <a:off x="-371975" y="-256525"/>
            <a:ext cx="9915000" cy="55668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806610">
            <a:off x="-609600" y="238125"/>
            <a:ext cx="6692899" cy="501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6"/>
          <p:cNvSpPr txBox="1"/>
          <p:nvPr/>
        </p:nvSpPr>
        <p:spPr>
          <a:xfrm>
            <a:off x="4499975" y="2152650"/>
            <a:ext cx="3482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b="0" i="0" lang="pt-BR" sz="48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PRONTOS?</a:t>
            </a:r>
            <a:endParaRPr b="0" i="0" sz="4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3"/>
          <p:cNvSpPr txBox="1"/>
          <p:nvPr/>
        </p:nvSpPr>
        <p:spPr>
          <a:xfrm>
            <a:off x="346325" y="3609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Integrador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4" name="Google Shape;54;p3"/>
          <p:cNvSpPr txBox="1"/>
          <p:nvPr/>
        </p:nvSpPr>
        <p:spPr>
          <a:xfrm>
            <a:off x="993150" y="1418075"/>
            <a:ext cx="2838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NÃO É…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PESSOAL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FINAL (TCC)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INDIVIDUAL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APP PORTFÓLIO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5" name="Google Shape;55;p3"/>
          <p:cNvSpPr txBox="1"/>
          <p:nvPr/>
        </p:nvSpPr>
        <p:spPr>
          <a:xfrm>
            <a:off x="4612650" y="1418075"/>
            <a:ext cx="3676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É...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DO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CLIENTE (DH)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DE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APRENDIZAGEM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PROJETO </a:t>
            </a: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COLABORATIVO</a:t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1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GIT</a:t>
            </a: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PORTFÓLIO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4"/>
          <p:cNvSpPr/>
          <p:nvPr/>
        </p:nvSpPr>
        <p:spPr>
          <a:xfrm>
            <a:off x="4597175" y="-26650"/>
            <a:ext cx="4546800" cy="514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0988" y="862075"/>
            <a:ext cx="4559176" cy="341936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4"/>
          <p:cNvSpPr txBox="1"/>
          <p:nvPr/>
        </p:nvSpPr>
        <p:spPr>
          <a:xfrm>
            <a:off x="359125" y="2051325"/>
            <a:ext cx="4040400" cy="8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Como funciona?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5"/>
          <p:cNvSpPr txBox="1"/>
          <p:nvPr/>
        </p:nvSpPr>
        <p:spPr>
          <a:xfrm>
            <a:off x="360275" y="35122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Temas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53925" y="2745228"/>
            <a:ext cx="1706004" cy="17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51200" y="1124813"/>
            <a:ext cx="2311450" cy="1444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87975" y="2883195"/>
            <a:ext cx="1435375" cy="1705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91725" y="994165"/>
            <a:ext cx="2084827" cy="170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6"/>
          <p:cNvSpPr txBox="1"/>
          <p:nvPr/>
        </p:nvSpPr>
        <p:spPr>
          <a:xfrm>
            <a:off x="430788" y="275975"/>
            <a:ext cx="61488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Grupos</a:t>
            </a: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77" name="Google Shape;7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0788" y="1099375"/>
            <a:ext cx="6057874" cy="34075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6"/>
          <p:cNvSpPr txBox="1"/>
          <p:nvPr/>
        </p:nvSpPr>
        <p:spPr>
          <a:xfrm>
            <a:off x="6787163" y="1279400"/>
            <a:ext cx="17049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r>
              <a:rPr b="1" i="0" lang="pt-BR" sz="24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endParaRPr b="1" i="0" sz="24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grupos</a:t>
            </a:r>
            <a:endParaRPr b="1" i="0" sz="12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400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4</a:t>
            </a:r>
            <a:endParaRPr b="1" i="0" sz="24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b="1" i="0" lang="pt-BR" sz="1800" u="none" cap="none" strike="noStrike">
                <a:solidFill>
                  <a:srgbClr val="FF0000"/>
                </a:solidFill>
                <a:latin typeface="Raleway"/>
                <a:ea typeface="Raleway"/>
                <a:cs typeface="Raleway"/>
                <a:sym typeface="Raleway"/>
              </a:rPr>
              <a:t>integrantes</a:t>
            </a:r>
            <a:endParaRPr b="1" i="0" sz="1800" u="none" cap="none" strike="noStrike">
              <a:solidFill>
                <a:srgbClr val="FF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ALTERNADOS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A CADA </a:t>
            </a:r>
            <a:r>
              <a:rPr lang="pt-BR" sz="1200">
                <a:latin typeface="Raleway"/>
                <a:ea typeface="Raleway"/>
                <a:cs typeface="Raleway"/>
                <a:sym typeface="Raleway"/>
              </a:rPr>
              <a:t>3</a:t>
            </a:r>
            <a:r>
              <a:rPr b="0" i="0" lang="pt-BR" sz="12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 SPRINTS</a:t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"/>
          <p:cNvSpPr txBox="1"/>
          <p:nvPr/>
        </p:nvSpPr>
        <p:spPr>
          <a:xfrm>
            <a:off x="319800" y="489175"/>
            <a:ext cx="8075100" cy="4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Vantagens de times alternados por sprints</a:t>
            </a:r>
            <a:br>
              <a:rPr b="1" i="0" lang="pt-BR" sz="24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</a:br>
            <a:endParaRPr b="1" i="0" sz="24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84" name="Google Shape;84;p7"/>
          <p:cNvSpPr txBox="1"/>
          <p:nvPr/>
        </p:nvSpPr>
        <p:spPr>
          <a:xfrm>
            <a:off x="744600" y="1578650"/>
            <a:ext cx="4305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1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Trabalho em equipes diversas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Simulação do ambiente real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Garantia de times completos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Maior amplitude de práticas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-330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aleway"/>
              <a:buChar char="-"/>
            </a:pPr>
            <a:r>
              <a:rPr b="0" i="0" lang="pt-BR" sz="16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Oportunidade de avaliação</a:t>
            </a:r>
            <a:endParaRPr b="0" i="0" sz="16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"/>
          <p:cNvSpPr txBox="1"/>
          <p:nvPr/>
        </p:nvSpPr>
        <p:spPr>
          <a:xfrm>
            <a:off x="389925" y="1730700"/>
            <a:ext cx="6416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i="0" lang="pt-BR" sz="3000" u="none" cap="none" strike="noStrik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Filmes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pt-BR" sz="1800" u="sng" cap="none" strike="noStrike">
                <a:solidFill>
                  <a:schemeClr val="hlink"/>
                </a:solidFill>
                <a:latin typeface="Raleway"/>
                <a:ea typeface="Raleway"/>
                <a:cs typeface="Raleway"/>
                <a:sym typeface="Raleway"/>
                <a:hlinkClick r:id="rId3"/>
              </a:rPr>
              <a:t>https://developers.themoviedb.org/3/movies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0" name="Google Shape;9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6725" y="1277375"/>
            <a:ext cx="2509275" cy="2588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"/>
          <p:cNvSpPr txBox="1"/>
          <p:nvPr/>
        </p:nvSpPr>
        <p:spPr>
          <a:xfrm>
            <a:off x="392275" y="1388950"/>
            <a:ext cx="6416700" cy="13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b="1" lang="pt-BR" sz="3000">
                <a:latin typeface="Raleway"/>
                <a:ea typeface="Raleway"/>
                <a:cs typeface="Raleway"/>
                <a:sym typeface="Raleway"/>
              </a:rPr>
              <a:t>Nasa api</a:t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u="sng">
                <a:solidFill>
                  <a:schemeClr val="hlink"/>
                </a:solidFill>
                <a:hlinkClick r:id="rId3"/>
              </a:rPr>
              <a:t>https://api.nasa.gov/</a:t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1" i="0" sz="3000" u="none" cap="none" strike="noStrik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96" name="Google Shape;96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68250" y="980275"/>
            <a:ext cx="3321225" cy="3321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